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sldIdLst>
    <p:sldId id="256" r:id="rId2"/>
    <p:sldId id="278" r:id="rId3"/>
    <p:sldId id="264" r:id="rId4"/>
    <p:sldId id="263" r:id="rId5"/>
    <p:sldId id="265" r:id="rId6"/>
    <p:sldId id="266" r:id="rId7"/>
    <p:sldId id="277" r:id="rId8"/>
    <p:sldId id="261" r:id="rId9"/>
    <p:sldId id="267" r:id="rId10"/>
    <p:sldId id="268" r:id="rId11"/>
    <p:sldId id="272" r:id="rId12"/>
    <p:sldId id="279" r:id="rId13"/>
    <p:sldId id="269" r:id="rId14"/>
    <p:sldId id="280" r:id="rId15"/>
    <p:sldId id="270" r:id="rId16"/>
    <p:sldId id="271" r:id="rId17"/>
    <p:sldId id="274" r:id="rId18"/>
    <p:sldId id="275" r:id="rId19"/>
    <p:sldId id="276" r:id="rId20"/>
    <p:sldId id="273" r:id="rId21"/>
    <p:sldId id="281" r:id="rId22"/>
    <p:sldId id="259" r:id="rId2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>
    <p:extLst>
      <p:ext uri="{19B8F6BF-5375-455C-9EA6-DF929625EA0E}">
        <p15:presenceInfo xmlns:p15="http://schemas.microsoft.com/office/powerpoint/2012/main" userId="af778d66278731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14" d="100"/>
          <a:sy n="114" d="100"/>
        </p:scale>
        <p:origin x="558" y="108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F1042-BC6C-4C0D-8FAC-EFCAB616960E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C580A-8D63-4B3E-B38C-78CCB5BF52BB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271D4-B1E7-495F-A6D5-C462FF30DAAE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FDDC-3029-4335-9496-5EBD6BB44702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177F-6082-4005-891A-7E4C732BBB0B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A2544-57AA-4CF5-A1DB-59F6B2D43B24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F558-70D4-40D1-94C7-59E5980FD46C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E2AF-E208-4862-A5B6-472466D7BBE4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8AD9-7597-4657-8053-B7FDE08417F9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154D513-743E-462B-96D6-4D06138628C9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64" r:id="rId6"/>
    <p:sldLayoutId id="2147483673" r:id="rId7"/>
    <p:sldLayoutId id="2147483665" r:id="rId8"/>
    <p:sldLayoutId id="2147483666" r:id="rId9"/>
    <p:sldLayoutId id="214748366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vCvlNuqAE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UnBwkBdsc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zxSMKCVmD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oEpq9pYAYQ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hki2i_hN3U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E_Ax2sBrow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1XpH5ogGU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ODi-SRVXNw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DT-3Jb453zE" TargetMode="External"/><Relationship Id="rId1" Type="http://schemas.openxmlformats.org/officeDocument/2006/relationships/video" Target="https://www.youtube.com/embed/ue9e24871n0?start=2&amp;feature=oembed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JXg5BEmc4?feature=oembed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tQ5zBx3Sf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드론 자율비행 교육 과정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/>
              <a:t>년 </a:t>
            </a:r>
            <a:r>
              <a:rPr lang="en-US" altLang="ko-KR"/>
              <a:t>07</a:t>
            </a:r>
            <a:r>
              <a:rPr lang="ko-KR" altLang="en-US"/>
              <a:t>월 </a:t>
            </a:r>
            <a:r>
              <a:rPr lang="en-US" altLang="ko-KR"/>
              <a:t>24</a:t>
            </a:r>
            <a:r>
              <a:rPr lang="ko-KR" altLang="en-US"/>
              <a:t>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/>
              <a:t>이왕헌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한세대학교  </a:t>
            </a:r>
            <a:r>
              <a:rPr lang="ko-KR" altLang="en-US" dirty="0"/>
              <a:t>일반대학원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IT</a:t>
            </a:r>
            <a:r>
              <a:rPr lang="ko-KR" altLang="en-US" dirty="0"/>
              <a:t>융합전자</a:t>
            </a:r>
            <a:r>
              <a:rPr lang="ko-KR" altLang="en-US"/>
              <a:t>*지능로봇공학과</a:t>
            </a:r>
            <a:r>
              <a:rPr lang="en-US" altLang="ko-KR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실험 </a:t>
            </a:r>
            <a:r>
              <a:rPr lang="en-US" altLang="ko-KR" smtClean="0"/>
              <a:t>: </a:t>
            </a:r>
            <a:r>
              <a:rPr lang="ko-KR" altLang="en-US"/>
              <a:t>스티로폼 비행기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719983" y="738982"/>
            <a:ext cx="4466034" cy="595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3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실험 </a:t>
            </a:r>
            <a:r>
              <a:rPr lang="en-US" altLang="ko-KR" smtClean="0"/>
              <a:t>: </a:t>
            </a:r>
            <a:r>
              <a:rPr lang="ko-KR" altLang="en-US"/>
              <a:t>스티로폼 비행기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13" name="ovCvlNuqAEE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48924" y="1525904"/>
            <a:ext cx="7808151" cy="439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76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실험 </a:t>
            </a:r>
            <a:r>
              <a:rPr lang="en-US" altLang="ko-KR" smtClean="0"/>
              <a:t>: </a:t>
            </a:r>
            <a:r>
              <a:rPr lang="ko-KR" altLang="en-US"/>
              <a:t>스티로폼 </a:t>
            </a:r>
            <a:r>
              <a:rPr lang="ko-KR" altLang="en-US" smtClean="0"/>
              <a:t>비행기 </a:t>
            </a:r>
            <a:r>
              <a:rPr lang="en-US" altLang="ko-KR" smtClean="0"/>
              <a:t>2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632252"/>
          </a:xfrm>
        </p:spPr>
        <p:txBody>
          <a:bodyPr/>
          <a:lstStyle/>
          <a:p>
            <a:r>
              <a:rPr lang="ko-KR" altLang="en-US" smtClean="0"/>
              <a:t>안산 호수 공원 </a:t>
            </a:r>
            <a:r>
              <a:rPr lang="en-US" altLang="ko-KR" smtClean="0"/>
              <a:t>/ </a:t>
            </a:r>
            <a:r>
              <a:rPr lang="ko-KR" altLang="en-US" smtClean="0"/>
              <a:t>스티로폼 </a:t>
            </a:r>
            <a:r>
              <a:rPr lang="en-US" altLang="ko-KR" smtClean="0"/>
              <a:t>RC </a:t>
            </a:r>
            <a:r>
              <a:rPr lang="ko-KR" altLang="en-US" smtClean="0"/>
              <a:t>비행 실험</a:t>
            </a:r>
            <a:endParaRPr lang="en-US"/>
          </a:p>
        </p:txBody>
      </p:sp>
      <p:pic>
        <p:nvPicPr>
          <p:cNvPr id="10" name="CUnBwkBdscY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17805" y="1887523"/>
            <a:ext cx="7670390" cy="431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01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실험 </a:t>
            </a:r>
            <a:r>
              <a:rPr lang="en-US" altLang="ko-KR" smtClean="0"/>
              <a:t>: </a:t>
            </a:r>
            <a:r>
              <a:rPr lang="ko-KR" altLang="en-US" smtClean="0"/>
              <a:t>동력 </a:t>
            </a:r>
            <a:r>
              <a:rPr lang="ko-KR" altLang="en-US" smtClean="0"/>
              <a:t>글라이더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pic>
        <p:nvPicPr>
          <p:cNvPr id="16" name="내용 개체 틀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1261322"/>
            <a:ext cx="6561666" cy="4921250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723" y="3547489"/>
            <a:ext cx="3068571" cy="230142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324604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실험 </a:t>
            </a:r>
            <a:r>
              <a:rPr lang="en-US" altLang="ko-KR" smtClean="0"/>
              <a:t>: </a:t>
            </a:r>
            <a:r>
              <a:rPr lang="ko-KR" altLang="en-US" smtClean="0"/>
              <a:t>동력 </a:t>
            </a:r>
            <a:r>
              <a:rPr lang="ko-KR" altLang="en-US" smtClean="0"/>
              <a:t>글라이더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649030"/>
          </a:xfrm>
        </p:spPr>
        <p:txBody>
          <a:bodyPr/>
          <a:lstStyle/>
          <a:p>
            <a:r>
              <a:rPr lang="ko-KR" altLang="en-US"/>
              <a:t>안산 호수 공원 </a:t>
            </a:r>
            <a:r>
              <a:rPr lang="en-US" altLang="ko-KR"/>
              <a:t>/ </a:t>
            </a:r>
            <a:r>
              <a:rPr lang="ko-KR" altLang="en-US" smtClean="0"/>
              <a:t>동력 글라이더</a:t>
            </a:r>
            <a:r>
              <a:rPr lang="en-US" altLang="ko-KR" smtClean="0"/>
              <a:t> </a:t>
            </a:r>
            <a:r>
              <a:rPr lang="ko-KR" altLang="en-US" smtClean="0"/>
              <a:t>비행 실험</a:t>
            </a:r>
            <a:endParaRPr lang="en-US"/>
          </a:p>
        </p:txBody>
      </p:sp>
      <p:pic>
        <p:nvPicPr>
          <p:cNvPr id="7" name="NzxSMKCVmD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71374" y="1904301"/>
            <a:ext cx="7363252" cy="414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37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실험 </a:t>
            </a:r>
            <a:r>
              <a:rPr lang="en-US" altLang="ko-KR" smtClean="0"/>
              <a:t>: </a:t>
            </a:r>
            <a:r>
              <a:rPr lang="ko-KR" altLang="en-US" smtClean="0"/>
              <a:t>동력 글라이더 </a:t>
            </a:r>
            <a:r>
              <a:rPr lang="en-US" altLang="ko-KR" smtClean="0"/>
              <a:t>1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pic>
        <p:nvPicPr>
          <p:cNvPr id="11" name="eoEpq9pYAYQ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03212" y="1443941"/>
            <a:ext cx="8099577" cy="455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53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실험 </a:t>
            </a:r>
            <a:r>
              <a:rPr lang="en-US" altLang="ko-KR" smtClean="0"/>
              <a:t>: Bebop2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678" y="1850333"/>
            <a:ext cx="6212640" cy="374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39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실험 </a:t>
            </a:r>
            <a:r>
              <a:rPr lang="en-US" altLang="ko-KR" smtClean="0"/>
              <a:t>: Bebop2</a:t>
            </a:r>
            <a:endParaRPr lang="en-US"/>
          </a:p>
        </p:txBody>
      </p:sp>
      <p:pic>
        <p:nvPicPr>
          <p:cNvPr id="7" name="-hki2i_hN3U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03212" y="1438332"/>
            <a:ext cx="8099577" cy="455601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76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0"/>
              <a:t>비밥 프레임 드론 </a:t>
            </a:r>
            <a:r>
              <a:rPr lang="ko-KR" altLang="en-US" b="0" smtClean="0"/>
              <a:t>텀블링</a:t>
            </a:r>
            <a:endParaRPr lang="en-US"/>
          </a:p>
        </p:txBody>
      </p:sp>
      <p:pic>
        <p:nvPicPr>
          <p:cNvPr id="7" name="uE_Ax2sBrow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03212" y="1438332"/>
            <a:ext cx="8099577" cy="455601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6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0"/>
              <a:t>비밥 프레임 드론 모터 </a:t>
            </a:r>
            <a:r>
              <a:rPr lang="ko-KR" altLang="en-US" b="0" smtClean="0"/>
              <a:t>불안정</a:t>
            </a:r>
            <a:endParaRPr lang="en-US"/>
          </a:p>
        </p:txBody>
      </p:sp>
      <p:pic>
        <p:nvPicPr>
          <p:cNvPr id="7" name="g1XpH5ogGUs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71374" y="1645423"/>
            <a:ext cx="7363252" cy="414183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08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자율 비행 연구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연구 목적 및 개요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177F-6082-4005-891A-7E4C732BBB0B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64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0"/>
              <a:t>나비오 </a:t>
            </a:r>
            <a:r>
              <a:rPr lang="en-US" altLang="ko-KR" sz="3600" b="0"/>
              <a:t>2 + </a:t>
            </a:r>
            <a:r>
              <a:rPr lang="en-US" sz="3600" b="0"/>
              <a:t>F300 </a:t>
            </a:r>
            <a:r>
              <a:rPr lang="ko-KR" altLang="en-US" sz="3600" b="0"/>
              <a:t>기체 </a:t>
            </a:r>
            <a:r>
              <a:rPr lang="en-US" altLang="ko-KR" sz="3600" b="0"/>
              <a:t>+ </a:t>
            </a:r>
            <a:r>
              <a:rPr lang="en-US" sz="3600" b="0"/>
              <a:t>QGC + </a:t>
            </a:r>
            <a:r>
              <a:rPr lang="en-US" sz="3600" b="0" smtClean="0"/>
              <a:t>arducopter</a:t>
            </a:r>
            <a:endParaRPr lang="en-US" sz="3600"/>
          </a:p>
        </p:txBody>
      </p:sp>
      <p:pic>
        <p:nvPicPr>
          <p:cNvPr id="7" name="_ODi-SRVXNw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03212" y="1438332"/>
            <a:ext cx="8099577" cy="455601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88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한세대학교 자율비행 연구 목표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실용적 </a:t>
            </a:r>
            <a:r>
              <a:rPr lang="en-US" altLang="ko-KR" smtClean="0"/>
              <a:t>AirFrame </a:t>
            </a:r>
            <a:r>
              <a:rPr lang="ko-KR" altLang="en-US" smtClean="0"/>
              <a:t>개발</a:t>
            </a:r>
            <a:endParaRPr lang="en-US" altLang="ko-KR" smtClean="0"/>
          </a:p>
          <a:p>
            <a:pPr lvl="1"/>
            <a:r>
              <a:rPr lang="ko-KR" altLang="en-US" smtClean="0"/>
              <a:t>저비용</a:t>
            </a:r>
            <a:r>
              <a:rPr lang="en-US" altLang="ko-KR" smtClean="0"/>
              <a:t>( &lt; 10</a:t>
            </a:r>
            <a:r>
              <a:rPr lang="ko-KR" altLang="en-US" smtClean="0"/>
              <a:t>만원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재사용성</a:t>
            </a:r>
            <a:endParaRPr lang="en-US" altLang="ko-KR" smtClean="0"/>
          </a:p>
          <a:p>
            <a:pPr lvl="1"/>
            <a:r>
              <a:rPr lang="ko-KR" altLang="en-US" smtClean="0"/>
              <a:t>안정성</a:t>
            </a:r>
            <a:r>
              <a:rPr lang="en-US" altLang="ko-KR" smtClean="0"/>
              <a:t>(</a:t>
            </a:r>
            <a:r>
              <a:rPr lang="ko-KR" altLang="en-US" smtClean="0"/>
              <a:t>사고시 무재해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중성능</a:t>
            </a:r>
            <a:endParaRPr lang="en-US" altLang="ko-KR" smtClean="0"/>
          </a:p>
          <a:p>
            <a:r>
              <a:rPr lang="ko-KR" altLang="en-US" smtClean="0"/>
              <a:t>표준 </a:t>
            </a:r>
            <a:r>
              <a:rPr lang="en-US" altLang="ko-KR" smtClean="0"/>
              <a:t>AirFrame </a:t>
            </a:r>
            <a:r>
              <a:rPr lang="ko-KR" altLang="en-US" smtClean="0"/>
              <a:t>개발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Image result for ifo-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00" y="3716117"/>
            <a:ext cx="4021122" cy="226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667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2592-4812-4239-865B-11FF237CBAAC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B138-C7CC-47AC-BBE2-48406635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지능형 드론 교육 과정 </a:t>
            </a:r>
            <a:r>
              <a:rPr lang="ko-KR" altLang="en-US" dirty="0"/>
              <a:t>목적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6ECCE-D05E-427C-81E6-847FB1AF4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68"/>
            <a:ext cx="8543925" cy="496097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자율 비행 </a:t>
            </a:r>
            <a:r>
              <a:rPr lang="ko-KR" altLang="en-US"/>
              <a:t>이론의 이해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드론 수학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드론 물리학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드론 항공 역학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smtClean="0"/>
              <a:t>2019</a:t>
            </a:r>
            <a:r>
              <a:rPr lang="ko-KR" altLang="en-US" smtClean="0"/>
              <a:t>년 </a:t>
            </a:r>
            <a:r>
              <a:rPr lang="en-US" altLang="ko-KR" smtClean="0"/>
              <a:t>1</a:t>
            </a:r>
            <a:r>
              <a:rPr lang="ko-KR" altLang="en-US" smtClean="0"/>
              <a:t>학기 연구 실적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드론 제작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/>
              <a:t>Ground Control Station </a:t>
            </a:r>
            <a:r>
              <a:rPr lang="ko-KR" altLang="en-US" smtClean="0"/>
              <a:t>비행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/>
              <a:t>파이슨 </a:t>
            </a:r>
            <a:r>
              <a:rPr lang="ko-KR" altLang="en-US" smtClean="0"/>
              <a:t>자율 비행 프로그래밍</a:t>
            </a: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en-US" altLang="ko-KR" smtClean="0"/>
              <a:t>2019</a:t>
            </a:r>
            <a:r>
              <a:rPr lang="ko-KR" altLang="en-US" smtClean="0"/>
              <a:t>년 </a:t>
            </a:r>
            <a:r>
              <a:rPr lang="en-US" altLang="ko-KR" smtClean="0"/>
              <a:t>2</a:t>
            </a:r>
            <a:r>
              <a:rPr lang="ko-KR" altLang="en-US" smtClean="0"/>
              <a:t>학기 연구 계획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비시계</a:t>
            </a:r>
            <a:r>
              <a:rPr lang="en-US" altLang="ko-KR"/>
              <a:t>(</a:t>
            </a:r>
            <a:r>
              <a:rPr lang="ko-KR" altLang="en-US"/>
              <a:t>非視界</a:t>
            </a:r>
            <a:r>
              <a:rPr lang="en-US" altLang="ko-KR"/>
              <a:t>)</a:t>
            </a:r>
            <a:r>
              <a:rPr lang="ko-KR" altLang="en-US"/>
              <a:t> 자율 비행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 smtClean="0"/>
              <a:t>물체 </a:t>
            </a:r>
            <a:r>
              <a:rPr lang="ko-KR" altLang="en-US"/>
              <a:t>인식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물체 </a:t>
            </a:r>
            <a:r>
              <a:rPr lang="ko-KR" altLang="en-US" smtClean="0"/>
              <a:t>회피</a:t>
            </a:r>
            <a:endParaRPr lang="en-US" altLang="ko-KR" smtClean="0"/>
          </a:p>
          <a:p>
            <a:pPr lvl="1">
              <a:lnSpc>
                <a:spcPct val="120000"/>
              </a:lnSpc>
            </a:pPr>
            <a:r>
              <a:rPr lang="ko-KR" altLang="en-US" smtClean="0"/>
              <a:t>숲속 </a:t>
            </a:r>
            <a:r>
              <a:rPr lang="ko-KR" altLang="en-US" smtClean="0"/>
              <a:t>자율 비행</a:t>
            </a:r>
            <a:endParaRPr lang="en-US" altLang="ko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02233-528C-4AF6-9F9D-10F16169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FA0AB-9254-443A-B7D5-D6E128707D97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A4025-84DE-4163-92DA-8D224649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E9599-B93D-4B27-B218-F2BB961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8" name="Online Media 7" title="￫ﾂﾘ￫ﾹﾄ￬ﾘﾤ 2 + F300 ￪ﾸﾰ￬ﾲﾴ  + QGC + arducopter">
            <a:hlinkClick r:id="" action="ppaction://media"/>
            <a:extLst>
              <a:ext uri="{FF2B5EF4-FFF2-40B4-BE49-F238E27FC236}">
                <a16:creationId xmlns:a16="http://schemas.microsoft.com/office/drawing/2014/main" id="{FCC2B1AB-8C6C-4FC5-9514-85F9FE6501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324958" y="1416614"/>
            <a:ext cx="4167482" cy="23442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DT-3Jb453zE"/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5324958" y="3922169"/>
            <a:ext cx="4182748" cy="235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8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지능형 드론 교육 과정</a:t>
            </a:r>
            <a:endParaRPr lang="en-US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4051720"/>
              </p:ext>
            </p:extLst>
          </p:nvPr>
        </p:nvGraphicFramePr>
        <p:xfrm>
          <a:off x="681038" y="1367482"/>
          <a:ext cx="8603005" cy="47367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8162">
                  <a:extLst>
                    <a:ext uri="{9D8B030D-6E8A-4147-A177-3AD203B41FA5}">
                      <a16:colId xmlns:a16="http://schemas.microsoft.com/office/drawing/2014/main" val="2598485195"/>
                    </a:ext>
                  </a:extLst>
                </a:gridCol>
                <a:gridCol w="1301578">
                  <a:extLst>
                    <a:ext uri="{9D8B030D-6E8A-4147-A177-3AD203B41FA5}">
                      <a16:colId xmlns:a16="http://schemas.microsoft.com/office/drawing/2014/main" val="3350554347"/>
                    </a:ext>
                  </a:extLst>
                </a:gridCol>
                <a:gridCol w="2677298">
                  <a:extLst>
                    <a:ext uri="{9D8B030D-6E8A-4147-A177-3AD203B41FA5}">
                      <a16:colId xmlns:a16="http://schemas.microsoft.com/office/drawing/2014/main" val="177592024"/>
                    </a:ext>
                  </a:extLst>
                </a:gridCol>
                <a:gridCol w="486032">
                  <a:extLst>
                    <a:ext uri="{9D8B030D-6E8A-4147-A177-3AD203B41FA5}">
                      <a16:colId xmlns:a16="http://schemas.microsoft.com/office/drawing/2014/main" val="3325924924"/>
                    </a:ext>
                  </a:extLst>
                </a:gridCol>
                <a:gridCol w="1491049">
                  <a:extLst>
                    <a:ext uri="{9D8B030D-6E8A-4147-A177-3AD203B41FA5}">
                      <a16:colId xmlns:a16="http://schemas.microsoft.com/office/drawing/2014/main" val="1223015915"/>
                    </a:ext>
                  </a:extLst>
                </a:gridCol>
                <a:gridCol w="2108886">
                  <a:extLst>
                    <a:ext uri="{9D8B030D-6E8A-4147-A177-3AD203B41FA5}">
                      <a16:colId xmlns:a16="http://schemas.microsoft.com/office/drawing/2014/main" val="3563785001"/>
                    </a:ext>
                  </a:extLst>
                </a:gridCol>
              </a:tblGrid>
              <a:tr h="39896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effectLst/>
                        </a:rPr>
                        <a:t>학기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교과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교육 내용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effectLst/>
                        </a:rPr>
                        <a:t>학기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교과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교육 내용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extLst>
                  <a:ext uri="{0D108BD9-81ED-4DB2-BD59-A6C34878D82A}">
                    <a16:rowId xmlns:a16="http://schemas.microsoft.com/office/drawing/2014/main" val="3892016811"/>
                  </a:ext>
                </a:extLst>
              </a:tr>
              <a:tr h="1084449">
                <a:tc row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1-1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개요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드론의 역사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드론의 구성품 이해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시뮬레이터 제어 실습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 row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1-2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항공 역학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수학</a:t>
                      </a:r>
                      <a:r>
                        <a:rPr lang="en-US" sz="1400">
                          <a:effectLst/>
                        </a:rPr>
                        <a:t>/</a:t>
                      </a:r>
                      <a:r>
                        <a:rPr lang="ko-KR" sz="1400">
                          <a:effectLst/>
                        </a:rPr>
                        <a:t>물리학 기초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동력학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리모트 컨트롤러 실습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extLst>
                  <a:ext uri="{0D108BD9-81ED-4DB2-BD59-A6C34878D82A}">
                    <a16:rowId xmlns:a16="http://schemas.microsoft.com/office/drawing/2014/main" val="2647591061"/>
                  </a:ext>
                </a:extLst>
              </a:tr>
              <a:tr h="1084449">
                <a:tc vMerge="1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드론의 구조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</a:t>
                      </a:r>
                      <a:r>
                        <a:rPr lang="en-US" sz="1400">
                          <a:effectLst/>
                        </a:rPr>
                        <a:t>H/W </a:t>
                      </a:r>
                      <a:r>
                        <a:rPr lang="ko-KR" sz="1400">
                          <a:effectLst/>
                        </a:rPr>
                        <a:t>아키텍쳐 이해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</a:t>
                      </a:r>
                      <a:r>
                        <a:rPr lang="en-US" sz="1400">
                          <a:effectLst/>
                        </a:rPr>
                        <a:t>S/W </a:t>
                      </a:r>
                      <a:r>
                        <a:rPr lang="ko-KR" sz="1400">
                          <a:effectLst/>
                        </a:rPr>
                        <a:t>아키텍쳐 이해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조립 실습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 vMerge="1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센서</a:t>
                      </a:r>
                      <a:r>
                        <a:rPr lang="en-US" altLang="ko-KR" sz="1400">
                          <a:effectLst/>
                        </a:rPr>
                        <a:t> </a:t>
                      </a:r>
                      <a:r>
                        <a:rPr lang="ko-KR" sz="1400">
                          <a:effectLst/>
                        </a:rPr>
                        <a:t>이해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펌웨어 이해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센서 데이터 읽기 실습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펌웨어 로그 분석 실습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extLst>
                  <a:ext uri="{0D108BD9-81ED-4DB2-BD59-A6C34878D82A}">
                    <a16:rowId xmlns:a16="http://schemas.microsoft.com/office/drawing/2014/main" val="2198556338"/>
                  </a:ext>
                </a:extLst>
              </a:tr>
              <a:tr h="1084449">
                <a:tc row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2-1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계획 </a:t>
                      </a:r>
                      <a:r>
                        <a:rPr lang="ko-KR" altLang="en-US" sz="1400">
                          <a:effectLst/>
                        </a:rPr>
                        <a:t>경로 </a:t>
                      </a:r>
                      <a:r>
                        <a:rPr lang="ko-KR" sz="1400">
                          <a:effectLst/>
                        </a:rPr>
                        <a:t>비행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통신 프로토콜 이해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센서 캘리브레이션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GroundControl</a:t>
                      </a:r>
                      <a:r>
                        <a:rPr lang="en-US" altLang="ko-KR" sz="1400">
                          <a:effectLst/>
                        </a:rPr>
                        <a:t> </a:t>
                      </a:r>
                      <a:r>
                        <a:rPr lang="ko-KR" sz="1400">
                          <a:effectLst/>
                        </a:rPr>
                        <a:t>경로 비행 실습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 row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2-2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자율 비행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장해 물체 회피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PX4 </a:t>
                      </a:r>
                      <a:r>
                        <a:rPr lang="ko-KR" sz="1400">
                          <a:effectLst/>
                        </a:rPr>
                        <a:t>기반 자율 비행 실습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extLst>
                  <a:ext uri="{0D108BD9-81ED-4DB2-BD59-A6C34878D82A}">
                    <a16:rowId xmlns:a16="http://schemas.microsoft.com/office/drawing/2014/main" val="148105715"/>
                  </a:ext>
                </a:extLst>
              </a:tr>
              <a:tr h="1084449">
                <a:tc vMerge="1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계획</a:t>
                      </a:r>
                      <a:r>
                        <a:rPr lang="en-US" altLang="ko-KR" sz="1400">
                          <a:effectLst/>
                        </a:rPr>
                        <a:t> </a:t>
                      </a:r>
                      <a:r>
                        <a:rPr lang="ko-KR" altLang="en-US" sz="1400">
                          <a:effectLst/>
                        </a:rPr>
                        <a:t>경로</a:t>
                      </a:r>
                      <a:r>
                        <a:rPr lang="ko-KR" sz="1400">
                          <a:effectLst/>
                        </a:rPr>
                        <a:t> 비행</a:t>
                      </a:r>
                      <a:r>
                        <a:rPr lang="en-US" sz="1400">
                          <a:effectLst/>
                        </a:rPr>
                        <a:t>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펌웨어 최적화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GroundControl</a:t>
                      </a:r>
                      <a:r>
                        <a:rPr lang="en-US" altLang="ko-KR" sz="1400">
                          <a:effectLst/>
                        </a:rPr>
                        <a:t> </a:t>
                      </a:r>
                      <a:r>
                        <a:rPr lang="ko-KR" sz="1400">
                          <a:effectLst/>
                        </a:rPr>
                        <a:t>경로 비행 실습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 vMerge="1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자율 비행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목표 물체 자동 인식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PX4 </a:t>
                      </a:r>
                      <a:r>
                        <a:rPr lang="ko-KR" sz="1400">
                          <a:effectLst/>
                        </a:rPr>
                        <a:t>기반 자율 비행 실습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extLst>
                  <a:ext uri="{0D108BD9-81ED-4DB2-BD59-A6C34878D82A}">
                    <a16:rowId xmlns:a16="http://schemas.microsoft.com/office/drawing/2014/main" val="4220192194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D6079-82B9-48DA-B9AD-AA0D7DB544E5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7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</a:t>
            </a:r>
            <a:r>
              <a:rPr lang="ko-KR" altLang="en-US"/>
              <a:t>비행 기술의 발전</a:t>
            </a:r>
            <a:r>
              <a:rPr lang="en-US" altLang="ko-KR"/>
              <a:t> </a:t>
            </a:r>
            <a:r>
              <a:rPr lang="ko-KR" altLang="en-US"/>
              <a:t>추이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39BC-2A03-420C-918F-7DCA11F3CACF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2" descr="https://px4.io/wp-content/uploads/2014/04/1_10_September.png">
            <a:extLst>
              <a:ext uri="{FF2B5EF4-FFF2-40B4-BE49-F238E27FC236}">
                <a16:creationId xmlns:a16="http://schemas.microsoft.com/office/drawing/2014/main" id="{DD14EBCE-F58A-4ABC-BB6D-03ACEF2CCF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24375"/>
            <a:ext cx="8543925" cy="478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73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929F-982D-4F5A-85C1-D5EE5A68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한세대학교 자율 비행 역사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EFD9-9C29-4AA9-ABB7-25260189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1255271"/>
            <a:ext cx="4620804" cy="261205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2018</a:t>
            </a:r>
            <a:r>
              <a:rPr lang="ko-KR" altLang="en-US" dirty="0"/>
              <a:t>년 겨울 </a:t>
            </a:r>
            <a:r>
              <a:rPr lang="en-US" altLang="ko-KR" dirty="0"/>
              <a:t>VTOL </a:t>
            </a:r>
            <a:r>
              <a:rPr lang="ko-KR" altLang="en-US" dirty="0"/>
              <a:t>멘토링 과정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/>
              <a:t>3</a:t>
            </a:r>
            <a:r>
              <a:rPr lang="ko-KR" altLang="en-US" smtClean="0"/>
              <a:t>월</a:t>
            </a:r>
            <a:r>
              <a:rPr lang="en-US" altLang="ko-KR" smtClean="0"/>
              <a:t> PX4 </a:t>
            </a:r>
            <a:r>
              <a:rPr lang="ko-KR" altLang="en-US" dirty="0"/>
              <a:t>교육</a:t>
            </a:r>
            <a:endParaRPr lang="en-US" altLang="ko-KR" dirty="0"/>
          </a:p>
          <a:p>
            <a:r>
              <a:rPr 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T960 </a:t>
            </a:r>
            <a:r>
              <a:rPr lang="ko-KR" altLang="en-US" dirty="0"/>
              <a:t>드론 추락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ko-KR" altLang="en-US"/>
              <a:t>스티로품 </a:t>
            </a:r>
            <a:r>
              <a:rPr lang="ko-KR" altLang="en-US" smtClean="0"/>
              <a:t>비행기 조립 </a:t>
            </a:r>
            <a:r>
              <a:rPr lang="ko-KR" altLang="en-US" dirty="0"/>
              <a:t>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ko-KR" altLang="en-US"/>
              <a:t>모터 </a:t>
            </a:r>
            <a:r>
              <a:rPr lang="ko-KR" altLang="en-US" smtClean="0"/>
              <a:t>동력기 이륙 </a:t>
            </a:r>
            <a:r>
              <a:rPr lang="ko-KR" altLang="en-US" dirty="0"/>
              <a:t>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비밥</a:t>
            </a:r>
            <a:r>
              <a:rPr lang="en-US" altLang="ko-KR" dirty="0"/>
              <a:t>2 </a:t>
            </a:r>
            <a:r>
              <a:rPr lang="ko-KR" altLang="en-US" dirty="0"/>
              <a:t>드론 자율 비행 성공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취리히 </a:t>
            </a:r>
            <a:r>
              <a:rPr lang="en-US" altLang="ko-KR" dirty="0"/>
              <a:t>PX4 Developer Summit </a:t>
            </a:r>
            <a:r>
              <a:rPr lang="ko-KR" altLang="en-US" dirty="0"/>
              <a:t>참석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F330 </a:t>
            </a:r>
            <a:r>
              <a:rPr lang="ko-KR" altLang="en-US" dirty="0"/>
              <a:t>드론 조립 </a:t>
            </a:r>
            <a:r>
              <a:rPr lang="ko-KR" altLang="en-US"/>
              <a:t>및 </a:t>
            </a:r>
            <a:r>
              <a:rPr lang="ko-KR" altLang="en-US" smtClean="0"/>
              <a:t>비행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3D2E1-0008-476B-9365-DBB8698C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C8A9-8DA4-467D-A2AB-FE97C61B3F50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05A59-1F78-4BC2-A23B-D6706CD5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89734-7731-4C29-8D3E-295DE6D9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D5AF4-1B06-4197-8AA6-3506A4E4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9" y="4082996"/>
            <a:ext cx="1586596" cy="1914552"/>
          </a:xfrm>
          <a:prstGeom prst="rect">
            <a:avLst/>
          </a:prstGeom>
        </p:spPr>
      </p:pic>
      <p:pic>
        <p:nvPicPr>
          <p:cNvPr id="1026" name="Picture 2" descr="Image result for px4 developer summit">
            <a:extLst>
              <a:ext uri="{FF2B5EF4-FFF2-40B4-BE49-F238E27FC236}">
                <a16:creationId xmlns:a16="http://schemas.microsoft.com/office/drawing/2014/main" id="{A3EB2A58-BD24-4DE5-B521-05AA3C10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094" y="4082995"/>
            <a:ext cx="2743582" cy="20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0618B-03FF-44C2-A20D-61B9CE92A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41811" y="4263437"/>
            <a:ext cx="1914553" cy="15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E2A4A-9A0E-4CB5-8BCF-CEEA66070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112" y="4144310"/>
            <a:ext cx="1496441" cy="1995255"/>
          </a:xfrm>
          <a:prstGeom prst="rect">
            <a:avLst/>
          </a:prstGeom>
        </p:spPr>
      </p:pic>
      <p:pic>
        <p:nvPicPr>
          <p:cNvPr id="8" name="Online Media 7" title="Academy R2 ￫ﾪﾨ￭ﾘﾕ ￫ﾹﾄ￭ﾖﾉ￪ﾸﾰ With Motor">
            <a:hlinkClick r:id="" action="ppaction://media"/>
            <a:extLst>
              <a:ext uri="{FF2B5EF4-FFF2-40B4-BE49-F238E27FC236}">
                <a16:creationId xmlns:a16="http://schemas.microsoft.com/office/drawing/2014/main" id="{47F95C07-DF80-443B-A298-C093FBADDF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5107060" y="1377879"/>
            <a:ext cx="4167231" cy="23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자율 비행 실험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실험 동영상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177F-6082-4005-891A-7E4C732BBB0B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9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실험 동영상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1993-9916-48A4-9983-C597C9F665B3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32555"/>
          </a:xfrm>
        </p:spPr>
        <p:txBody>
          <a:bodyPr/>
          <a:lstStyle/>
          <a:p>
            <a:r>
              <a:rPr lang="en-US" altLang="ko-KR"/>
              <a:t>Navio2 + F330 </a:t>
            </a:r>
            <a:r>
              <a:rPr lang="ko-KR" altLang="en-US"/>
              <a:t>드론 경로 비행</a:t>
            </a:r>
            <a:endParaRPr lang="en-US"/>
          </a:p>
        </p:txBody>
      </p:sp>
      <p:pic>
        <p:nvPicPr>
          <p:cNvPr id="3" name="ftQ5zBx3Sf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71374" y="2099278"/>
            <a:ext cx="7363252" cy="414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4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실험 </a:t>
            </a:r>
            <a:r>
              <a:rPr lang="en-US" altLang="ko-KR" smtClean="0"/>
              <a:t>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63261"/>
          </a:xfrm>
        </p:spPr>
        <p:txBody>
          <a:bodyPr/>
          <a:lstStyle/>
          <a:p>
            <a:r>
              <a:rPr lang="ko-KR" altLang="en-US" smtClean="0"/>
              <a:t>타롯 </a:t>
            </a:r>
            <a:r>
              <a:rPr lang="en-US" altLang="ko-KR" smtClean="0"/>
              <a:t>T960 </a:t>
            </a:r>
            <a:r>
              <a:rPr lang="ko-KR" altLang="en-US" smtClean="0"/>
              <a:t>드론 추락</a:t>
            </a:r>
            <a:endParaRPr lang="en-US" altLang="ko-KR" smtClean="0"/>
          </a:p>
          <a:p>
            <a:pPr lvl="1"/>
            <a:r>
              <a:rPr lang="en-US" altLang="ko-KR" smtClean="0"/>
              <a:t>Payload : 3Kg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CE8AA-82CB-4EAB-8B77-E84EC4A06D93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697447" y="1706417"/>
            <a:ext cx="3672696" cy="4896927"/>
          </a:xfrm>
          <a:prstGeom prst="rect">
            <a:avLst/>
          </a:prstGeom>
        </p:spPr>
      </p:pic>
      <p:pic>
        <p:nvPicPr>
          <p:cNvPr id="1028" name="Picture 4" descr="http://d1f3xz7hjchz45.cloudfront.net/images2/tarot/tarot-t960a-frame-big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48" y="2777659"/>
            <a:ext cx="2537824" cy="253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0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10778</TotalTime>
  <Words>508</Words>
  <Application>Microsoft Office PowerPoint</Application>
  <PresentationFormat>A4 용지(210x297mm)</PresentationFormat>
  <Paragraphs>162</Paragraphs>
  <Slides>22</Slides>
  <Notes>0</Notes>
  <HiddenSlides>0</HiddenSlides>
  <MMClips>12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바탕</vt:lpstr>
      <vt:lpstr>Arial</vt:lpstr>
      <vt:lpstr>Calibri</vt:lpstr>
      <vt:lpstr>Consolas</vt:lpstr>
      <vt:lpstr>Times New Roman</vt:lpstr>
      <vt:lpstr>Office 테마</vt:lpstr>
      <vt:lpstr>드론 자율비행 교육 과정</vt:lpstr>
      <vt:lpstr>자율 비행 연구</vt:lpstr>
      <vt:lpstr>지능형 드론 교육 과정 목적</vt:lpstr>
      <vt:lpstr>지능형 드론 교육 과정</vt:lpstr>
      <vt:lpstr>자율 비행 기술의 발전 추이</vt:lpstr>
      <vt:lpstr>한세대학교 자율 비행 역사</vt:lpstr>
      <vt:lpstr>자율 비행 실험</vt:lpstr>
      <vt:lpstr>실험 동영상</vt:lpstr>
      <vt:lpstr>드론 실험 1</vt:lpstr>
      <vt:lpstr>드론 실험 : 스티로폼 비행기</vt:lpstr>
      <vt:lpstr>드론 실험 : 스티로폼 비행기</vt:lpstr>
      <vt:lpstr>드론 실험 : 스티로폼 비행기 2</vt:lpstr>
      <vt:lpstr>드론 실험 : 동력 글라이더</vt:lpstr>
      <vt:lpstr>드론 실험 : 동력 글라이더</vt:lpstr>
      <vt:lpstr>드론 실험 : 동력 글라이더 1</vt:lpstr>
      <vt:lpstr>드론 실험 : Bebop2</vt:lpstr>
      <vt:lpstr>드론 실험 : Bebop2</vt:lpstr>
      <vt:lpstr>비밥 프레임 드론 텀블링</vt:lpstr>
      <vt:lpstr>비밥 프레임 드론 모터 불안정</vt:lpstr>
      <vt:lpstr>나비오 2 + F300 기체 + QGC + arducopter</vt:lpstr>
      <vt:lpstr>한세대학교 자율비행 연구 목표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admin</cp:lastModifiedBy>
  <cp:revision>1774</cp:revision>
  <dcterms:created xsi:type="dcterms:W3CDTF">2018-03-04T04:23:51Z</dcterms:created>
  <dcterms:modified xsi:type="dcterms:W3CDTF">2019-07-23T05:59:43Z</dcterms:modified>
</cp:coreProperties>
</file>